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Arial Narrow"/>
      <p:regular r:id="rId41"/>
      <p:bold r:id="rId42"/>
      <p:italic r:id="rId43"/>
      <p:boldItalic r:id="rId44"/>
    </p:embeddedFont>
    <p:embeddedFont>
      <p:font typeface="Montserrat ExtraBold"/>
      <p:bold r:id="rId45"/>
      <p:boldItalic r:id="rId46"/>
    </p:embeddedFont>
    <p:embeddedFont>
      <p:font typeface="Saira Condensed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ArialNarrow-bold.fntdata"/><Relationship Id="rId41" Type="http://schemas.openxmlformats.org/officeDocument/2006/relationships/font" Target="fonts/ArialNarrow-regular.fntdata"/><Relationship Id="rId22" Type="http://schemas.openxmlformats.org/officeDocument/2006/relationships/slide" Target="slides/slide17.xml"/><Relationship Id="rId44" Type="http://schemas.openxmlformats.org/officeDocument/2006/relationships/font" Target="fonts/ArialNarrow-boldItalic.fntdata"/><Relationship Id="rId21" Type="http://schemas.openxmlformats.org/officeDocument/2006/relationships/slide" Target="slides/slide16.xml"/><Relationship Id="rId43" Type="http://schemas.openxmlformats.org/officeDocument/2006/relationships/font" Target="fonts/ArialNarrow-italic.fntdata"/><Relationship Id="rId24" Type="http://schemas.openxmlformats.org/officeDocument/2006/relationships/slide" Target="slides/slide19.xml"/><Relationship Id="rId46" Type="http://schemas.openxmlformats.org/officeDocument/2006/relationships/font" Target="fonts/MontserratExtraBold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SairaCondensed-bold.fntdata"/><Relationship Id="rId25" Type="http://schemas.openxmlformats.org/officeDocument/2006/relationships/slide" Target="slides/slide20.xml"/><Relationship Id="rId47" Type="http://schemas.openxmlformats.org/officeDocument/2006/relationships/font" Target="fonts/SairaCondense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423515856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423515856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23515856f_4_1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423515856f_4_1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23515856f_4_1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1423515856f_4_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423515856f_0_2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423515856f_0_2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6e3f8a95d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46e3f8a95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2f1466f4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42f1466f4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423515856f_0_8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423515856f_0_8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767c9e7ee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3767c9e7ee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23515856f_0_8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423515856f_0_8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423515856f_0_8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423515856f_0_8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423515856f_0_8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423515856f_0_8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423515856f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423515856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423515856f_0_8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423515856f_0_8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423515856f_3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423515856f_3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423515856f_3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423515856f_3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42f1466f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42f1466f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7599559c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7599559c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2f1466f4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2f1466f4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de6b758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de6b758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423515856f_3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423515856f_3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767c9e7ee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13767c9e7ee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423515856f_3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1423515856f_3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423515856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1423515856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423515856f_3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423515856f_3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43e1577edb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143e1577edb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43e1577edb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143e1577edb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7599559c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37599559c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Hablamos de que primero lo entrenamos, dandole las </a:t>
            </a:r>
            <a:r>
              <a:rPr lang="es"/>
              <a:t>imágenes</a:t>
            </a:r>
            <a:r>
              <a:rPr lang="es"/>
              <a:t> de gatos y </a:t>
            </a:r>
            <a:r>
              <a:rPr lang="es"/>
              <a:t>diciéndole</a:t>
            </a:r>
            <a:r>
              <a:rPr lang="es"/>
              <a:t> que es un gato. Luego con imágenes de testeo le damos directamente una foto y esperamos a que nos responda que es.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7599559c6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7599559c6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37599559c6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37599559c6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23515856f_0_1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1423515856f_0_1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423515856f_4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423515856f_4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423515856f_4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423515856f_4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423515856f_4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423515856f_4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23515856f_4_1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423515856f_4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423515856f_4_1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423515856f_4_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pt.png"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7424"/>
            <a:ext cx="9144000" cy="5128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Calibri"/>
              <a:buNone/>
              <a:defRPr b="1" i="0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youtube.com/watch?v=Fahwy_sBPtQ&amp;t=799s" TargetMode="External"/><Relationship Id="rId4" Type="http://schemas.openxmlformats.org/officeDocument/2006/relationships/hyperlink" Target="https://www.youtube.com/watch?v=m7u-y9oqUSw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Relationship Id="rId5" Type="http://schemas.openxmlformats.org/officeDocument/2006/relationships/image" Target="../media/image37.png"/><Relationship Id="rId6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appinventor.mit.edu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://ai2.appinventor.mit.edu/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47300" y="2490875"/>
            <a:ext cx="82494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>
                <a:solidFill>
                  <a:srgbClr val="FF7D1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Un primer acercamiento al aprendizaje automático y sus usos</a:t>
            </a:r>
            <a:endParaRPr sz="3400">
              <a:solidFill>
                <a:srgbClr val="FF7D1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Podemos usarlo en </a:t>
            </a: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idioma Español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" sz="2400">
                <a:solidFill>
                  <a:srgbClr val="000000"/>
                </a:solidFill>
              </a:rPr>
              <a:t>App Inventor</a:t>
            </a:r>
            <a:r>
              <a:rPr b="1" i="0" lang="e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está disponible en varios idiomas. </a:t>
            </a:r>
            <a:endParaRPr/>
          </a:p>
          <a:p>
            <a:pPr indent="63500" lvl="0" marL="1397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¡¡¡TAMBIÉN EN ESPAÑOL!!! </a:t>
            </a: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 rotWithShape="1">
          <a:blip r:embed="rId3">
            <a:alphaModFix/>
          </a:blip>
          <a:srcRect b="44726" l="19478" r="12201" t="13978"/>
          <a:stretch/>
        </p:blipFill>
        <p:spPr>
          <a:xfrm>
            <a:off x="1718175" y="2343125"/>
            <a:ext cx="6247176" cy="212404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/>
          <p:nvPr/>
        </p:nvSpPr>
        <p:spPr>
          <a:xfrm>
            <a:off x="7376744" y="2343123"/>
            <a:ext cx="588600" cy="2310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"/>
          <p:cNvSpPr/>
          <p:nvPr/>
        </p:nvSpPr>
        <p:spPr>
          <a:xfrm>
            <a:off x="6743138" y="2938669"/>
            <a:ext cx="12222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b="32378" l="14807" r="33271" t="14384"/>
          <a:stretch/>
        </p:blipFill>
        <p:spPr>
          <a:xfrm>
            <a:off x="2373075" y="1455775"/>
            <a:ext cx="4747848" cy="2738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Comenzar un proyecto nuevo...</a:t>
            </a:r>
            <a:endParaRPr/>
          </a:p>
        </p:txBody>
      </p:sp>
      <p:sp>
        <p:nvSpPr>
          <p:cNvPr id="156" name="Google Shape;156;p24"/>
          <p:cNvSpPr/>
          <p:nvPr/>
        </p:nvSpPr>
        <p:spPr>
          <a:xfrm>
            <a:off x="2065800" y="1730775"/>
            <a:ext cx="1890300" cy="3114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24"/>
          <p:cNvCxnSpPr>
            <a:stCxn id="156" idx="4"/>
            <a:endCxn id="158" idx="0"/>
          </p:cNvCxnSpPr>
          <p:nvPr/>
        </p:nvCxnSpPr>
        <p:spPr>
          <a:xfrm>
            <a:off x="3010950" y="2042175"/>
            <a:ext cx="2420400" cy="450900"/>
          </a:xfrm>
          <a:prstGeom prst="straightConnector1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8" name="Google Shape;158;p24"/>
          <p:cNvSpPr/>
          <p:nvPr/>
        </p:nvSpPr>
        <p:spPr>
          <a:xfrm>
            <a:off x="4412175" y="2493068"/>
            <a:ext cx="2038500" cy="311400"/>
          </a:xfrm>
          <a:prstGeom prst="ellipse">
            <a:avLst/>
          </a:prstGeom>
          <a:noFill/>
          <a:ln cap="flat" cmpd="sng" w="19050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Modo </a:t>
            </a: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diseño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5" name="Google Shape;165;p25"/>
          <p:cNvGrpSpPr/>
          <p:nvPr/>
        </p:nvGrpSpPr>
        <p:grpSpPr>
          <a:xfrm>
            <a:off x="1083525" y="1063375"/>
            <a:ext cx="7851160" cy="3645728"/>
            <a:chOff x="0" y="0"/>
            <a:chExt cx="7709308" cy="4711460"/>
          </a:xfrm>
        </p:grpSpPr>
        <p:pic>
          <p:nvPicPr>
            <p:cNvPr descr="Google Shape;164;p21" id="166" name="Google Shape;166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7709308" cy="471146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7" name="Google Shape;167;p25"/>
            <p:cNvGrpSpPr/>
            <p:nvPr/>
          </p:nvGrpSpPr>
          <p:grpSpPr>
            <a:xfrm>
              <a:off x="73160" y="1550561"/>
              <a:ext cx="1458900" cy="857100"/>
              <a:chOff x="0" y="0"/>
              <a:chExt cx="1458900" cy="857100"/>
            </a:xfrm>
          </p:grpSpPr>
          <p:sp>
            <p:nvSpPr>
              <p:cNvPr id="168" name="Google Shape;168;p25"/>
              <p:cNvSpPr/>
              <p:nvPr/>
            </p:nvSpPr>
            <p:spPr>
              <a:xfrm>
                <a:off x="0" y="0"/>
                <a:ext cx="1458900" cy="8571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38100">
                <a:solidFill>
                  <a:srgbClr val="FF572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1" i="0" sz="1400" u="none" cap="none" strike="noStrike">
                  <a:solidFill>
                    <a:srgbClr val="FF572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25"/>
              <p:cNvSpPr txBox="1"/>
              <p:nvPr/>
            </p:nvSpPr>
            <p:spPr>
              <a:xfrm>
                <a:off x="116649" y="136761"/>
                <a:ext cx="1193400" cy="58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rPr b="1" i="0" lang="es" sz="1500" u="none" cap="none" strike="noStrike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Paleta de componentes</a:t>
                </a:r>
                <a:endParaRPr sz="1500">
                  <a:latin typeface="Arial Narrow"/>
                  <a:ea typeface="Arial Narrow"/>
                  <a:cs typeface="Arial Narrow"/>
                  <a:sym typeface="Arial Narrow"/>
                </a:endParaRPr>
              </a:p>
            </p:txBody>
          </p:sp>
        </p:grpSp>
        <p:grpSp>
          <p:nvGrpSpPr>
            <p:cNvPr id="170" name="Google Shape;170;p25"/>
            <p:cNvGrpSpPr/>
            <p:nvPr/>
          </p:nvGrpSpPr>
          <p:grpSpPr>
            <a:xfrm>
              <a:off x="2343112" y="1375646"/>
              <a:ext cx="1546412" cy="1774200"/>
              <a:chOff x="-1" y="-196937"/>
              <a:chExt cx="1546412" cy="1774200"/>
            </a:xfrm>
          </p:grpSpPr>
          <p:sp>
            <p:nvSpPr>
              <p:cNvPr id="171" name="Google Shape;171;p25"/>
              <p:cNvSpPr/>
              <p:nvPr/>
            </p:nvSpPr>
            <p:spPr>
              <a:xfrm>
                <a:off x="-1" y="-196937"/>
                <a:ext cx="1543800" cy="17742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38100">
                <a:solidFill>
                  <a:srgbClr val="FF572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1" i="0" sz="1400" u="none" cap="none" strike="noStrike">
                  <a:solidFill>
                    <a:srgbClr val="FF572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25"/>
              <p:cNvSpPr txBox="1"/>
              <p:nvPr/>
            </p:nvSpPr>
            <p:spPr>
              <a:xfrm>
                <a:off x="86310" y="138454"/>
                <a:ext cx="1460100" cy="110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rPr b="1" i="0" lang="es" sz="1500" u="none" cap="none" strike="noStrike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Visor: aqu</a:t>
                </a:r>
                <a:r>
                  <a:rPr b="1" lang="es" sz="1500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í ubicamos las</a:t>
                </a:r>
                <a:r>
                  <a:rPr b="1" i="0" lang="es" sz="1500" u="none" cap="none" strike="noStrike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 componentes</a:t>
                </a:r>
                <a:r>
                  <a:rPr b="1" lang="es" sz="1500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, arrastrándolas desde la paleta.</a:t>
                </a:r>
                <a:endParaRPr sz="1500">
                  <a:latin typeface="Arial Narrow"/>
                  <a:ea typeface="Arial Narrow"/>
                  <a:cs typeface="Arial Narrow"/>
                  <a:sym typeface="Arial Narrow"/>
                </a:endParaRPr>
              </a:p>
            </p:txBody>
          </p:sp>
        </p:grpSp>
        <p:grpSp>
          <p:nvGrpSpPr>
            <p:cNvPr id="173" name="Google Shape;173;p25"/>
            <p:cNvGrpSpPr/>
            <p:nvPr/>
          </p:nvGrpSpPr>
          <p:grpSpPr>
            <a:xfrm>
              <a:off x="4512012" y="1331156"/>
              <a:ext cx="1543800" cy="1384800"/>
              <a:chOff x="1" y="-174998"/>
              <a:chExt cx="1543800" cy="1384800"/>
            </a:xfrm>
          </p:grpSpPr>
          <p:sp>
            <p:nvSpPr>
              <p:cNvPr id="174" name="Google Shape;174;p25"/>
              <p:cNvSpPr/>
              <p:nvPr/>
            </p:nvSpPr>
            <p:spPr>
              <a:xfrm>
                <a:off x="1" y="-174998"/>
                <a:ext cx="1543800" cy="13848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38100">
                <a:solidFill>
                  <a:srgbClr val="FF572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1" i="0" sz="1400" u="none" cap="none" strike="noStrike">
                  <a:solidFill>
                    <a:srgbClr val="FF572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25"/>
              <p:cNvSpPr txBox="1"/>
              <p:nvPr/>
            </p:nvSpPr>
            <p:spPr>
              <a:xfrm>
                <a:off x="116648" y="-16"/>
                <a:ext cx="1304400" cy="989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rPr b="1" i="0" lang="es" sz="1500" u="none" cap="none" strike="noStrike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Vista “jerárquica” de componentes</a:t>
                </a:r>
                <a:endParaRPr sz="1500">
                  <a:latin typeface="Arial Narrow"/>
                  <a:ea typeface="Arial Narrow"/>
                  <a:cs typeface="Arial Narrow"/>
                  <a:sym typeface="Arial Narrow"/>
                </a:endParaRPr>
              </a:p>
            </p:txBody>
          </p:sp>
        </p:grpSp>
        <p:grpSp>
          <p:nvGrpSpPr>
            <p:cNvPr id="176" name="Google Shape;176;p25"/>
            <p:cNvGrpSpPr/>
            <p:nvPr/>
          </p:nvGrpSpPr>
          <p:grpSpPr>
            <a:xfrm>
              <a:off x="6174047" y="1621091"/>
              <a:ext cx="1375200" cy="1107900"/>
              <a:chOff x="8" y="70530"/>
              <a:chExt cx="1375200" cy="1107900"/>
            </a:xfrm>
          </p:grpSpPr>
          <p:sp>
            <p:nvSpPr>
              <p:cNvPr id="177" name="Google Shape;177;p25"/>
              <p:cNvSpPr/>
              <p:nvPr/>
            </p:nvSpPr>
            <p:spPr>
              <a:xfrm>
                <a:off x="8" y="70530"/>
                <a:ext cx="1375200" cy="11079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38100">
                <a:solidFill>
                  <a:srgbClr val="FF572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1" i="0" sz="1400" u="none" cap="none" strike="noStrike">
                  <a:solidFill>
                    <a:srgbClr val="FF572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25"/>
              <p:cNvSpPr txBox="1"/>
              <p:nvPr/>
            </p:nvSpPr>
            <p:spPr>
              <a:xfrm>
                <a:off x="116661" y="232135"/>
                <a:ext cx="1193400" cy="78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5722"/>
                  </a:buClr>
                  <a:buSzPts val="1400"/>
                  <a:buFont typeface="Arial"/>
                  <a:buNone/>
                </a:pPr>
                <a:r>
                  <a:rPr b="1" i="0" lang="es" sz="1500" u="none" cap="none" strike="noStrike">
                    <a:solidFill>
                      <a:srgbClr val="FF5722"/>
                    </a:solidFill>
                    <a:latin typeface="Arial Narrow"/>
                    <a:ea typeface="Arial Narrow"/>
                    <a:cs typeface="Arial Narrow"/>
                    <a:sym typeface="Arial Narrow"/>
                  </a:rPr>
                  <a:t>Propiedades de las componentes</a:t>
                </a:r>
                <a:endParaRPr sz="1500">
                  <a:latin typeface="Arial Narrow"/>
                  <a:ea typeface="Arial Narrow"/>
                  <a:cs typeface="Arial Narrow"/>
                  <a:sym typeface="Arial Narrow"/>
                </a:endParaRPr>
              </a:p>
            </p:txBody>
          </p:sp>
        </p:grpSp>
      </p:grpSp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1425" y="1063375"/>
            <a:ext cx="731400" cy="20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150" y="910354"/>
            <a:ext cx="7997374" cy="33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>
            <p:ph type="title"/>
          </p:nvPr>
        </p:nvSpPr>
        <p:spPr>
          <a:xfrm>
            <a:off x="1187624" y="1297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Modo Bloques</a:t>
            </a:r>
            <a:endParaRPr/>
          </a:p>
        </p:txBody>
      </p:sp>
      <p:sp>
        <p:nvSpPr>
          <p:cNvPr id="186" name="Google Shape;186;p26"/>
          <p:cNvSpPr/>
          <p:nvPr/>
        </p:nvSpPr>
        <p:spPr>
          <a:xfrm>
            <a:off x="8137725" y="827662"/>
            <a:ext cx="901800" cy="289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722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7" name="Google Shape;187;p26"/>
          <p:cNvGrpSpPr/>
          <p:nvPr/>
        </p:nvGrpSpPr>
        <p:grpSpPr>
          <a:xfrm>
            <a:off x="4464575" y="2367200"/>
            <a:ext cx="1863891" cy="759600"/>
            <a:chOff x="0" y="0"/>
            <a:chExt cx="2491500" cy="1012800"/>
          </a:xfrm>
        </p:grpSpPr>
        <p:sp>
          <p:nvSpPr>
            <p:cNvPr id="188" name="Google Shape;188;p26"/>
            <p:cNvSpPr/>
            <p:nvPr/>
          </p:nvSpPr>
          <p:spPr>
            <a:xfrm>
              <a:off x="0" y="0"/>
              <a:ext cx="2491500" cy="10128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38100">
              <a:solidFill>
                <a:srgbClr val="FF572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5722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FF572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 txBox="1"/>
            <p:nvPr/>
          </p:nvSpPr>
          <p:spPr>
            <a:xfrm>
              <a:off x="49440" y="316283"/>
              <a:ext cx="2392500" cy="38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5722"/>
                </a:buClr>
                <a:buSzPts val="1400"/>
                <a:buFont typeface="Arial"/>
                <a:buNone/>
              </a:pPr>
              <a:r>
                <a:rPr b="1" i="0" lang="es" sz="1800" u="none" cap="none" strike="noStrike">
                  <a:solidFill>
                    <a:srgbClr val="FF5722"/>
                  </a:solidFill>
                  <a:latin typeface="Arial Narrow"/>
                  <a:ea typeface="Arial Narrow"/>
                  <a:cs typeface="Arial Narrow"/>
                  <a:sym typeface="Arial Narrow"/>
                </a:rPr>
                <a:t>Área de trabajo</a:t>
              </a:r>
              <a:endParaRPr sz="1800">
                <a:latin typeface="Arial Narrow"/>
                <a:ea typeface="Arial Narrow"/>
                <a:cs typeface="Arial Narrow"/>
                <a:sym typeface="Arial Narrow"/>
              </a:endParaRPr>
            </a:p>
          </p:txBody>
        </p:sp>
      </p:grpSp>
      <p:grpSp>
        <p:nvGrpSpPr>
          <p:cNvPr id="190" name="Google Shape;190;p26"/>
          <p:cNvGrpSpPr/>
          <p:nvPr/>
        </p:nvGrpSpPr>
        <p:grpSpPr>
          <a:xfrm>
            <a:off x="1820036" y="3382768"/>
            <a:ext cx="2491500" cy="759600"/>
            <a:chOff x="0" y="0"/>
            <a:chExt cx="2491500" cy="1012800"/>
          </a:xfrm>
        </p:grpSpPr>
        <p:sp>
          <p:nvSpPr>
            <p:cNvPr id="191" name="Google Shape;191;p26"/>
            <p:cNvSpPr/>
            <p:nvPr/>
          </p:nvSpPr>
          <p:spPr>
            <a:xfrm>
              <a:off x="0" y="0"/>
              <a:ext cx="2491500" cy="10128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38100">
              <a:solidFill>
                <a:srgbClr val="FF572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5722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FF572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 txBox="1"/>
            <p:nvPr/>
          </p:nvSpPr>
          <p:spPr>
            <a:xfrm>
              <a:off x="49440" y="214683"/>
              <a:ext cx="2392500" cy="58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5722"/>
                </a:buClr>
                <a:buSzPts val="1400"/>
                <a:buFont typeface="Arial"/>
                <a:buNone/>
              </a:pPr>
              <a:r>
                <a:rPr b="1" i="0" lang="es" sz="1800" u="none" cap="none" strike="noStrike">
                  <a:solidFill>
                    <a:srgbClr val="FF5722"/>
                  </a:solidFill>
                  <a:latin typeface="Arial Narrow"/>
                  <a:ea typeface="Arial Narrow"/>
                  <a:cs typeface="Arial Narrow"/>
                  <a:sym typeface="Arial Narrow"/>
                </a:rPr>
                <a:t>Componentes de nuestra aplicación</a:t>
              </a:r>
              <a:endParaRPr sz="1800">
                <a:latin typeface="Arial Narrow"/>
                <a:ea typeface="Arial Narrow"/>
                <a:cs typeface="Arial Narrow"/>
                <a:sym typeface="Arial Narrow"/>
              </a:endParaRPr>
            </a:p>
          </p:txBody>
        </p:sp>
      </p:grpSp>
      <p:cxnSp>
        <p:nvCxnSpPr>
          <p:cNvPr id="193" name="Google Shape;193;p26"/>
          <p:cNvCxnSpPr/>
          <p:nvPr/>
        </p:nvCxnSpPr>
        <p:spPr>
          <a:xfrm rot="10800000">
            <a:off x="1820013" y="3013170"/>
            <a:ext cx="1296600" cy="369600"/>
          </a:xfrm>
          <a:prstGeom prst="straightConnector1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Actividad: Fake Voices</a:t>
            </a:r>
            <a:endParaRPr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s" sz="2700"/>
              <a:t>El objetivo de esta app es r</a:t>
            </a:r>
            <a:r>
              <a:rPr lang="es" sz="2700"/>
              <a:t>eproducir un discurso en diferentes voces generadas al cambiar la velocidad y el tono del discurso. </a:t>
            </a:r>
            <a:endParaRPr sz="2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Actividad: Fake Voices</a:t>
            </a:r>
            <a:endParaRPr/>
          </a:p>
        </p:txBody>
      </p:sp>
      <p:sp>
        <p:nvSpPr>
          <p:cNvPr id="205" name="Google Shape;205;p28"/>
          <p:cNvSpPr txBox="1"/>
          <p:nvPr/>
        </p:nvSpPr>
        <p:spPr>
          <a:xfrm>
            <a:off x="4649350" y="2086950"/>
            <a:ext cx="3813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Descarga la base del proyecto en: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/>
              <a:t>tinyurl.com/lintiFV</a:t>
            </a:r>
            <a:endParaRPr b="1" sz="1700"/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900" y="962328"/>
            <a:ext cx="2465229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9"/>
          <p:cNvPicPr preferRelativeResize="0"/>
          <p:nvPr/>
        </p:nvPicPr>
        <p:blipFill rotWithShape="1">
          <a:blip r:embed="rId3">
            <a:alphaModFix/>
          </a:blip>
          <a:srcRect b="24282" l="0" r="0" t="0"/>
          <a:stretch/>
        </p:blipFill>
        <p:spPr>
          <a:xfrm>
            <a:off x="2247125" y="1883722"/>
            <a:ext cx="5233199" cy="27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Subir Base de Proyecto</a:t>
            </a:r>
            <a:endParaRPr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1114174" y="927375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" sz="2400">
                <a:solidFill>
                  <a:srgbClr val="000000"/>
                </a:solidFill>
              </a:rPr>
              <a:t>Podemos subir un proyecto que tengamos en nuestras computadoras</a:t>
            </a: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4000729" y="1954101"/>
            <a:ext cx="919200" cy="3057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9"/>
          <p:cNvSpPr/>
          <p:nvPr/>
        </p:nvSpPr>
        <p:spPr>
          <a:xfrm>
            <a:off x="3931350" y="2738575"/>
            <a:ext cx="31947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1</a:t>
            </a:r>
            <a:endParaRPr/>
          </a:p>
        </p:txBody>
      </p:sp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/>
              <a:t>Hacer que al presionar el botón “Grabar voz y pasarla a texto” se ejecute el reconocedor de voz y se guarde el texto generado automáticamente en el campo de texto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1: Solución</a:t>
            </a:r>
            <a:endParaRPr/>
          </a:p>
        </p:txBody>
      </p:sp>
      <p:pic>
        <p:nvPicPr>
          <p:cNvPr id="227" name="Google Shape;2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8263" y="1566866"/>
            <a:ext cx="5457825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2</a:t>
            </a:r>
            <a:endParaRPr/>
          </a:p>
        </p:txBody>
      </p:sp>
      <p:sp>
        <p:nvSpPr>
          <p:cNvPr id="233" name="Google Shape;233;p32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/>
              <a:t>Hacer que al presionar el botón “Reproducir” se reproduzca el texto guardado anteriormente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Temario - InsertarFecha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1187625" y="1009125"/>
            <a:ext cx="6185100" cy="3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SzPts val="2800"/>
              <a:buChar char="•"/>
            </a:pPr>
            <a:r>
              <a:rPr lang="es" sz="2800"/>
              <a:t>Introducción a MIT AppInventor</a:t>
            </a:r>
            <a:endParaRPr sz="24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s" sz="2800"/>
              <a:t>Actividad: Fake voices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s" sz="2800"/>
              <a:t>Actividad: </a:t>
            </a:r>
            <a:r>
              <a:rPr lang="es" sz="2800"/>
              <a:t>Clasificación</a:t>
            </a:r>
            <a:r>
              <a:rPr lang="es" sz="2800"/>
              <a:t> de </a:t>
            </a:r>
            <a:r>
              <a:rPr lang="es" sz="2800"/>
              <a:t>Imágenes</a:t>
            </a:r>
            <a:endParaRPr sz="2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2: Solución</a:t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5838" y="1980578"/>
            <a:ext cx="5000625" cy="100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3</a:t>
            </a:r>
            <a:endParaRPr/>
          </a:p>
        </p:txBody>
      </p:sp>
      <p:sp>
        <p:nvSpPr>
          <p:cNvPr id="245" name="Google Shape;245;p34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/>
              <a:t>Agregar la funcionalidad necesaria en el bloque ‘Escuchar’ para poder modificar tu voz con el deslizante (Cambiar velocidad)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3: Solución</a:t>
            </a:r>
            <a:endParaRPr/>
          </a:p>
        </p:txBody>
      </p:sp>
      <p:pic>
        <p:nvPicPr>
          <p:cNvPr id="251" name="Google Shape;2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750" y="2017313"/>
            <a:ext cx="7316851" cy="11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Analicemos el Proyecto: </a:t>
            </a:r>
            <a:r>
              <a:rPr lang="es"/>
              <a:t>Fake Voices</a:t>
            </a:r>
            <a:endParaRPr/>
          </a:p>
        </p:txBody>
      </p:sp>
      <p:sp>
        <p:nvSpPr>
          <p:cNvPr id="257" name="Google Shape;257;p36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s"/>
              <a:t>¿Hay Inteligencia Artificial? ¿dónde? ¿podría este tipo de aplicación conllevar algún problema ético?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Ética de los DeepFakes</a:t>
            </a:r>
            <a:endParaRPr/>
          </a:p>
        </p:txBody>
      </p:sp>
      <p:sp>
        <p:nvSpPr>
          <p:cNvPr id="263" name="Google Shape;263;p37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s" sz="1860"/>
              <a:t>Veamos estos videos: </a:t>
            </a:r>
            <a:endParaRPr sz="18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s" sz="1860"/>
              <a:t>Voz creada por AI para Val Kilmer: </a:t>
            </a:r>
            <a:r>
              <a:rPr lang="es" sz="186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https://www.youtube.com/watch?v=Fahwy_sBPtQ&amp;t=799s</a:t>
            </a:r>
            <a:endParaRPr sz="18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s" sz="1860"/>
              <a:t>Rapeando a Hamlet: </a:t>
            </a:r>
            <a:r>
              <a:rPr lang="es" sz="186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https://www.youtube.com/watch?v=m7u-y9oqUSw</a:t>
            </a:r>
            <a:endParaRPr sz="18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8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s" sz="1860"/>
              <a:t>¿Qué es un DeepFake o ultrafalso?</a:t>
            </a:r>
            <a:endParaRPr sz="18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s" sz="1640"/>
              <a:t>E</a:t>
            </a:r>
            <a:r>
              <a:rPr lang="es" sz="1640"/>
              <a:t>s un acrónimo formado por </a:t>
            </a:r>
            <a:r>
              <a:rPr b="1" lang="es" sz="1640"/>
              <a:t>fake + deep learning.</a:t>
            </a:r>
            <a:endParaRPr b="1" sz="164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rPr lang="es" sz="1640"/>
              <a:t>Se pretende engañar a través </a:t>
            </a:r>
            <a:r>
              <a:rPr lang="es" sz="1640"/>
              <a:t>de estímulos</a:t>
            </a:r>
            <a:r>
              <a:rPr lang="es" sz="1640"/>
              <a:t> visuales y auditivos.</a:t>
            </a:r>
            <a:endParaRPr sz="164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Actividad: Clasificador de Imágenes</a:t>
            </a:r>
            <a:endParaRPr/>
          </a:p>
        </p:txBody>
      </p:sp>
      <p:sp>
        <p:nvSpPr>
          <p:cNvPr id="269" name="Google Shape;269;p38"/>
          <p:cNvSpPr/>
          <p:nvPr/>
        </p:nvSpPr>
        <p:spPr>
          <a:xfrm>
            <a:off x="5982783" y="2630626"/>
            <a:ext cx="1135200" cy="51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8"/>
          <p:cNvSpPr txBox="1"/>
          <p:nvPr/>
        </p:nvSpPr>
        <p:spPr>
          <a:xfrm>
            <a:off x="7194225" y="2630625"/>
            <a:ext cx="1712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/>
              <a:t>GATO</a:t>
            </a:r>
            <a:endParaRPr b="1" sz="3600"/>
          </a:p>
        </p:txBody>
      </p:sp>
      <p:pic>
        <p:nvPicPr>
          <p:cNvPr id="271" name="Google Shape;27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2003">
            <a:off x="1661620" y="2419748"/>
            <a:ext cx="983600" cy="786856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8"/>
          <p:cNvSpPr/>
          <p:nvPr/>
        </p:nvSpPr>
        <p:spPr>
          <a:xfrm>
            <a:off x="2652827" y="2630626"/>
            <a:ext cx="1135200" cy="51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38"/>
          <p:cNvPicPr preferRelativeResize="0"/>
          <p:nvPr/>
        </p:nvPicPr>
        <p:blipFill rotWithShape="1">
          <a:blip r:embed="rId4">
            <a:alphaModFix/>
          </a:blip>
          <a:srcRect b="0" l="25887" r="25028" t="0"/>
          <a:stretch/>
        </p:blipFill>
        <p:spPr>
          <a:xfrm>
            <a:off x="4223699" y="935675"/>
            <a:ext cx="1201675" cy="12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1339" y="2540324"/>
            <a:ext cx="1346387" cy="962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3100" y="3696200"/>
            <a:ext cx="802876" cy="11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Entrenando un modelo</a:t>
            </a:r>
            <a:endParaRPr/>
          </a:p>
        </p:txBody>
      </p:sp>
      <p:sp>
        <p:nvSpPr>
          <p:cNvPr id="281" name="Google Shape;281;p39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Ingresar a la herramienta </a:t>
            </a:r>
            <a:r>
              <a:rPr b="1" lang="es" sz="2400"/>
              <a:t>Teachable Machine: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https://teachablemachine.withgoogle.com/</a:t>
            </a:r>
            <a:endParaRPr b="1" sz="2400"/>
          </a:p>
          <a:p>
            <a:pPr indent="0" lvl="0" marL="0" rtl="0" algn="l">
              <a:spcBef>
                <a:spcPts val="64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050" y="2156050"/>
            <a:ext cx="2762250" cy="261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Actividad: Clasificador de Imágenes</a:t>
            </a:r>
            <a:endParaRPr/>
          </a:p>
        </p:txBody>
      </p:sp>
      <p:sp>
        <p:nvSpPr>
          <p:cNvPr id="288" name="Google Shape;288;p40"/>
          <p:cNvSpPr txBox="1"/>
          <p:nvPr/>
        </p:nvSpPr>
        <p:spPr>
          <a:xfrm>
            <a:off x="4842075" y="1430463"/>
            <a:ext cx="3462300" cy="278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40"/>
              </a:spcBef>
              <a:spcAft>
                <a:spcPts val="1200"/>
              </a:spcAft>
              <a:buNone/>
            </a:pPr>
            <a:r>
              <a:rPr lang="es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 App clasifica objetos con un </a:t>
            </a:r>
            <a:r>
              <a:rPr lang="es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grado de confianza</a:t>
            </a:r>
            <a:r>
              <a:rPr lang="es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entre 0 y 1. Cuando el valor es cercano a 1, la confianza es mayor.</a:t>
            </a:r>
            <a:r>
              <a:rPr lang="es" sz="18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025" y="933903"/>
            <a:ext cx="1787379" cy="3775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Actividad: </a:t>
            </a:r>
            <a:r>
              <a:rPr lang="es"/>
              <a:t>Clasificador de Imágenes</a:t>
            </a:r>
            <a:endParaRPr/>
          </a:p>
        </p:txBody>
      </p:sp>
      <p:sp>
        <p:nvSpPr>
          <p:cNvPr id="295" name="Google Shape;295;p41"/>
          <p:cNvSpPr txBox="1"/>
          <p:nvPr/>
        </p:nvSpPr>
        <p:spPr>
          <a:xfrm>
            <a:off x="1876650" y="2324975"/>
            <a:ext cx="3843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Descarga la base del proyecto en: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/>
              <a:t>tinyurl.com/lintiCImg</a:t>
            </a:r>
            <a:endParaRPr b="1" sz="1700"/>
          </a:p>
        </p:txBody>
      </p:sp>
      <p:pic>
        <p:nvPicPr>
          <p:cNvPr id="296" name="Google Shape;29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9750" y="1020375"/>
            <a:ext cx="1764649" cy="372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1</a:t>
            </a:r>
            <a:endParaRPr/>
          </a:p>
        </p:txBody>
      </p:sp>
      <p:sp>
        <p:nvSpPr>
          <p:cNvPr id="302" name="Google Shape;302;p42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/>
              <a:t>Hacer que al presionar el botón “Girar cámara” se pueda cambiar entre la cámara frontal y trasera.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¿Qué es MIT AppInventor?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1187625" y="1200150"/>
            <a:ext cx="7676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 una herramienta diseñada y desarrollada por el MIT (Massachusetts Institute of Technology) que permite </a:t>
            </a:r>
            <a:r>
              <a:rPr b="1" i="0" lang="es" sz="2000" u="none" cap="none" strike="noStrike">
                <a:solidFill>
                  <a:srgbClr val="000000"/>
                </a:solidFill>
              </a:rPr>
              <a:t>crear aplicaciones móviles</a:t>
            </a: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para </a:t>
            </a:r>
            <a:r>
              <a:rPr b="1" i="0" lang="es" sz="2000" u="none" cap="none" strike="noStrike">
                <a:solidFill>
                  <a:srgbClr val="000000"/>
                </a:solidFill>
              </a:rPr>
              <a:t>dispositivos Android</a:t>
            </a: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de una manera </a:t>
            </a:r>
            <a:r>
              <a:rPr b="1" i="0" lang="es" sz="2000" u="none" cap="none" strike="noStrike">
                <a:solidFill>
                  <a:srgbClr val="000000"/>
                </a:solidFill>
              </a:rPr>
              <a:t>fácil y visual</a:t>
            </a: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usando el enfoque de </a:t>
            </a:r>
            <a:r>
              <a:rPr b="1" i="0" lang="es" sz="2000" u="none" cap="none" strike="noStrike">
                <a:solidFill>
                  <a:srgbClr val="000000"/>
                </a:solidFill>
              </a:rPr>
              <a:t>progra</a:t>
            </a:r>
            <a:r>
              <a:rPr b="1" lang="es" sz="2000">
                <a:solidFill>
                  <a:srgbClr val="000000"/>
                </a:solidFill>
              </a:rPr>
              <a:t>mación basada en </a:t>
            </a:r>
            <a:r>
              <a:rPr b="1" i="0" lang="es" sz="2000" u="none" cap="none" strike="noStrike">
                <a:solidFill>
                  <a:srgbClr val="000000"/>
                </a:solidFill>
              </a:rPr>
              <a:t>bloques</a:t>
            </a: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 encuentra disponible </a:t>
            </a:r>
            <a:r>
              <a:rPr b="0" i="0" lang="es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http://appinventor.mit.edu</a:t>
            </a:r>
            <a:endParaRPr/>
          </a:p>
          <a:p>
            <a:pPr indent="6350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/>
          </a:p>
        </p:txBody>
      </p:sp>
      <p:pic>
        <p:nvPicPr>
          <p:cNvPr descr="Google Shape;89;p14" id="74" name="Google Shape;74;p16"/>
          <p:cNvPicPr preferRelativeResize="0"/>
          <p:nvPr/>
        </p:nvPicPr>
        <p:blipFill rotWithShape="1">
          <a:blip r:embed="rId4">
            <a:alphaModFix/>
          </a:blip>
          <a:srcRect b="6594" l="17777" r="14393" t="17687"/>
          <a:stretch/>
        </p:blipFill>
        <p:spPr>
          <a:xfrm>
            <a:off x="1187625" y="3549988"/>
            <a:ext cx="1983999" cy="933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90;p14" id="75" name="Google Shape;75;p16"/>
          <p:cNvPicPr preferRelativeResize="0"/>
          <p:nvPr/>
        </p:nvPicPr>
        <p:blipFill rotWithShape="1">
          <a:blip r:embed="rId5">
            <a:alphaModFix/>
          </a:blip>
          <a:srcRect b="30081" l="30139" r="12319" t="24710"/>
          <a:stretch/>
        </p:blipFill>
        <p:spPr>
          <a:xfrm>
            <a:off x="4042325" y="3631713"/>
            <a:ext cx="1983999" cy="8574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/>
          <p:nvPr/>
        </p:nvSpPr>
        <p:spPr>
          <a:xfrm>
            <a:off x="3376474" y="3940077"/>
            <a:ext cx="460998" cy="393066"/>
          </a:xfrm>
          <a:custGeom>
            <a:rect b="b" l="l" r="r" t="t"/>
            <a:pathLst>
              <a:path extrusionOk="0" h="21600" w="21600">
                <a:moveTo>
                  <a:pt x="0" y="7759"/>
                </a:moveTo>
                <a:lnTo>
                  <a:pt x="7344" y="7759"/>
                </a:lnTo>
                <a:lnTo>
                  <a:pt x="7344" y="0"/>
                </a:lnTo>
                <a:lnTo>
                  <a:pt x="14256" y="0"/>
                </a:lnTo>
                <a:lnTo>
                  <a:pt x="14256" y="7759"/>
                </a:lnTo>
                <a:lnTo>
                  <a:pt x="21600" y="7759"/>
                </a:lnTo>
                <a:lnTo>
                  <a:pt x="21600" y="13841"/>
                </a:lnTo>
                <a:lnTo>
                  <a:pt x="14256" y="13841"/>
                </a:lnTo>
                <a:lnTo>
                  <a:pt x="14256" y="21600"/>
                </a:lnTo>
                <a:lnTo>
                  <a:pt x="7344" y="21600"/>
                </a:lnTo>
                <a:lnTo>
                  <a:pt x="7344" y="13841"/>
                </a:lnTo>
                <a:lnTo>
                  <a:pt x="0" y="13841"/>
                </a:lnTo>
                <a:close/>
              </a:path>
            </a:pathLst>
          </a:custGeom>
          <a:solidFill>
            <a:srgbClr val="FF5722"/>
          </a:solidFill>
          <a:ln cap="flat" cmpd="sng" w="952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6183023" y="3934001"/>
            <a:ext cx="460998" cy="40521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8640"/>
                </a:lnTo>
                <a:lnTo>
                  <a:pt x="0" y="8640"/>
                </a:lnTo>
                <a:close/>
                <a:moveTo>
                  <a:pt x="0" y="12960"/>
                </a:moveTo>
                <a:lnTo>
                  <a:pt x="21600" y="1296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5722"/>
          </a:solidFill>
          <a:ln cap="flat" cmpd="sng" w="952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6897025" y="3631719"/>
            <a:ext cx="2254500" cy="8574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94;p14" id="79" name="Google Shape;79;p16"/>
          <p:cNvPicPr preferRelativeResize="0"/>
          <p:nvPr/>
        </p:nvPicPr>
        <p:blipFill rotWithShape="1">
          <a:blip r:embed="rId6">
            <a:alphaModFix/>
          </a:blip>
          <a:srcRect b="24361" l="30391" r="46681" t="16207"/>
          <a:stretch/>
        </p:blipFill>
        <p:spPr>
          <a:xfrm>
            <a:off x="8052094" y="3705899"/>
            <a:ext cx="971626" cy="7090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95;p14" id="80" name="Google Shape;80;p16"/>
          <p:cNvPicPr preferRelativeResize="0"/>
          <p:nvPr/>
        </p:nvPicPr>
        <p:blipFill rotWithShape="1">
          <a:blip r:embed="rId7">
            <a:alphaModFix/>
          </a:blip>
          <a:srcRect b="24162" l="30322" r="46747" t="16090"/>
          <a:stretch/>
        </p:blipFill>
        <p:spPr>
          <a:xfrm>
            <a:off x="6971986" y="3704004"/>
            <a:ext cx="971626" cy="71281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462100" y="4407625"/>
            <a:ext cx="112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dk2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Diseño</a:t>
            </a:r>
            <a:endParaRPr b="1" sz="1900">
              <a:solidFill>
                <a:schemeClr val="dk2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4357700" y="4407625"/>
            <a:ext cx="144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dk2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Programación</a:t>
            </a:r>
            <a:endParaRPr b="1" sz="1900">
              <a:solidFill>
                <a:schemeClr val="dk2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7329500" y="4407625"/>
            <a:ext cx="144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dk2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App</a:t>
            </a:r>
            <a:endParaRPr b="1" sz="1900">
              <a:solidFill>
                <a:schemeClr val="dk2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988" y="2195516"/>
            <a:ext cx="4524375" cy="7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3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1: Solución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4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2</a:t>
            </a:r>
            <a:endParaRPr/>
          </a:p>
        </p:txBody>
      </p:sp>
      <p:sp>
        <p:nvSpPr>
          <p:cNvPr id="314" name="Google Shape;314;p44"/>
          <p:cNvSpPr txBox="1"/>
          <p:nvPr>
            <p:ph idx="1" type="body"/>
          </p:nvPr>
        </p:nvSpPr>
        <p:spPr>
          <a:xfrm>
            <a:off x="1187624" y="1352550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s"/>
              <a:t>Hacer que al presionar el botón “Clasificar” se ejecute la clasificación de video provista por “LookExtension”.</a:t>
            </a:r>
            <a:endParaRPr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Desafío 2: Solución</a:t>
            </a:r>
            <a:endParaRPr/>
          </a:p>
        </p:txBody>
      </p:sp>
      <p:pic>
        <p:nvPicPr>
          <p:cNvPr id="320" name="Google Shape;32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0263" y="2200278"/>
            <a:ext cx="393382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Entrenamiento y testeo</a:t>
            </a:r>
            <a:endParaRPr/>
          </a:p>
        </p:txBody>
      </p:sp>
      <p:sp>
        <p:nvSpPr>
          <p:cNvPr id="326" name="Google Shape;326;p46"/>
          <p:cNvSpPr txBox="1"/>
          <p:nvPr>
            <p:ph idx="1" type="body"/>
          </p:nvPr>
        </p:nvSpPr>
        <p:spPr>
          <a:xfrm>
            <a:off x="1187624" y="1200150"/>
            <a:ext cx="74991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05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s" sz="2400"/>
              <a:t>Se proporcionan </a:t>
            </a:r>
            <a:r>
              <a:rPr b="1" lang="es" sz="2400"/>
              <a:t>imágenes</a:t>
            </a:r>
            <a:r>
              <a:rPr b="1" lang="es" sz="2400"/>
              <a:t> de </a:t>
            </a:r>
            <a:r>
              <a:rPr b="1" lang="es" sz="2400"/>
              <a:t>entrenamiento</a:t>
            </a:r>
            <a:r>
              <a:rPr lang="es" sz="2400"/>
              <a:t> para que la máquina “aprenda” las características de un objeto.</a:t>
            </a:r>
            <a:endParaRPr sz="2400"/>
          </a:p>
          <a:p>
            <a:pPr indent="-3810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s" sz="2400"/>
              <a:t>Se testea con otras </a:t>
            </a:r>
            <a:r>
              <a:rPr b="1" lang="es" sz="2400"/>
              <a:t>imágenes</a:t>
            </a:r>
            <a:r>
              <a:rPr b="1" lang="es" sz="2400"/>
              <a:t> de testeo</a:t>
            </a:r>
            <a:r>
              <a:rPr lang="es" sz="2400"/>
              <a:t> si lo que predice es correcto.</a:t>
            </a:r>
            <a:endParaRPr sz="2400"/>
          </a:p>
        </p:txBody>
      </p:sp>
      <p:pic>
        <p:nvPicPr>
          <p:cNvPr id="327" name="Google Shape;3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425" y="3179375"/>
            <a:ext cx="1601276" cy="132826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6"/>
          <p:cNvSpPr txBox="1"/>
          <p:nvPr/>
        </p:nvSpPr>
        <p:spPr>
          <a:xfrm>
            <a:off x="2838163" y="4491400"/>
            <a:ext cx="1369800" cy="10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“Es un Gato.”</a:t>
            </a:r>
            <a:endParaRPr/>
          </a:p>
        </p:txBody>
      </p:sp>
      <p:pic>
        <p:nvPicPr>
          <p:cNvPr id="329" name="Google Shape;32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126" y="3143475"/>
            <a:ext cx="1202100" cy="1400047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6"/>
          <p:cNvSpPr txBox="1"/>
          <p:nvPr/>
        </p:nvSpPr>
        <p:spPr>
          <a:xfrm>
            <a:off x="5894325" y="4518275"/>
            <a:ext cx="1524000" cy="1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“¿Qué es?”</a:t>
            </a:r>
            <a:endParaRPr/>
          </a:p>
        </p:txBody>
      </p:sp>
      <p:sp>
        <p:nvSpPr>
          <p:cNvPr id="331" name="Google Shape;331;p46"/>
          <p:cNvSpPr txBox="1"/>
          <p:nvPr/>
        </p:nvSpPr>
        <p:spPr>
          <a:xfrm>
            <a:off x="2726175" y="2760450"/>
            <a:ext cx="20646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ENTRENAMIENTO</a:t>
            </a:r>
            <a:endParaRPr b="1"/>
          </a:p>
        </p:txBody>
      </p:sp>
      <p:sp>
        <p:nvSpPr>
          <p:cNvPr id="332" name="Google Shape;332;p46"/>
          <p:cNvSpPr/>
          <p:nvPr/>
        </p:nvSpPr>
        <p:spPr>
          <a:xfrm>
            <a:off x="4416250" y="3634000"/>
            <a:ext cx="819600" cy="55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6"/>
          <p:cNvSpPr txBox="1"/>
          <p:nvPr/>
        </p:nvSpPr>
        <p:spPr>
          <a:xfrm>
            <a:off x="5942175" y="2729700"/>
            <a:ext cx="9540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TESTEO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s"/>
              <a:t>Analicemos el Proyecto: Image Classification</a:t>
            </a:r>
            <a:endParaRPr/>
          </a:p>
        </p:txBody>
      </p:sp>
      <p:sp>
        <p:nvSpPr>
          <p:cNvPr id="339" name="Google Shape;339;p47"/>
          <p:cNvSpPr txBox="1"/>
          <p:nvPr>
            <p:ph idx="1" type="body"/>
          </p:nvPr>
        </p:nvSpPr>
        <p:spPr>
          <a:xfrm>
            <a:off x="1187625" y="1200150"/>
            <a:ext cx="74991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640"/>
              </a:spcBef>
              <a:spcAft>
                <a:spcPts val="0"/>
              </a:spcAft>
              <a:buSzPts val="523"/>
              <a:buNone/>
            </a:pPr>
            <a:r>
              <a:rPr lang="es" sz="2820"/>
              <a:t>¿Fue necesario entrenar? ¿Hay objetos que no reconoce? ¿Tiene </a:t>
            </a:r>
            <a:r>
              <a:rPr lang="es" sz="2820"/>
              <a:t>el mismo</a:t>
            </a:r>
            <a:r>
              <a:rPr lang="es" sz="2820"/>
              <a:t> nivel de confianza según el </a:t>
            </a:r>
            <a:r>
              <a:rPr lang="es" sz="2820"/>
              <a:t>ángulo</a:t>
            </a:r>
            <a:r>
              <a:rPr lang="es" sz="2820"/>
              <a:t> de la foto?</a:t>
            </a:r>
            <a:endParaRPr sz="2820"/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820"/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820"/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2820"/>
          </a:p>
        </p:txBody>
      </p:sp>
      <p:sp>
        <p:nvSpPr>
          <p:cNvPr id="340" name="Google Shape;340;p47"/>
          <p:cNvSpPr txBox="1"/>
          <p:nvPr/>
        </p:nvSpPr>
        <p:spPr>
          <a:xfrm>
            <a:off x="1102175" y="2738750"/>
            <a:ext cx="7225500" cy="18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1200"/>
              </a:spcAft>
              <a:buNone/>
            </a:pPr>
            <a:r>
              <a:rPr lang="e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Extensión: Tiene resuelto la etapa de entrenamiento. Viene entrenado para clasificar 999 categorías.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8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Conceptos</a:t>
            </a:r>
            <a:endParaRPr/>
          </a:p>
        </p:txBody>
      </p:sp>
      <p:sp>
        <p:nvSpPr>
          <p:cNvPr id="346" name="Google Shape;346;p48"/>
          <p:cNvSpPr/>
          <p:nvPr/>
        </p:nvSpPr>
        <p:spPr>
          <a:xfrm>
            <a:off x="1413900" y="1063375"/>
            <a:ext cx="6702000" cy="3523500"/>
          </a:xfrm>
          <a:prstGeom prst="ellipse">
            <a:avLst/>
          </a:prstGeom>
          <a:solidFill>
            <a:srgbClr val="00206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8"/>
          <p:cNvSpPr txBox="1"/>
          <p:nvPr/>
        </p:nvSpPr>
        <p:spPr>
          <a:xfrm>
            <a:off x="3050500" y="1270250"/>
            <a:ext cx="6412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</a:rPr>
              <a:t>INTELIGENCIA ARTIFICIAL</a:t>
            </a:r>
            <a:endParaRPr b="1" sz="1500">
              <a:solidFill>
                <a:schemeClr val="lt1"/>
              </a:solidFill>
            </a:endParaRPr>
          </a:p>
        </p:txBody>
      </p:sp>
      <p:sp>
        <p:nvSpPr>
          <p:cNvPr id="348" name="Google Shape;348;p48"/>
          <p:cNvSpPr/>
          <p:nvPr/>
        </p:nvSpPr>
        <p:spPr>
          <a:xfrm>
            <a:off x="2148600" y="1685750"/>
            <a:ext cx="5232600" cy="2471700"/>
          </a:xfrm>
          <a:prstGeom prst="ellipse">
            <a:avLst/>
          </a:prstGeom>
          <a:solidFill>
            <a:srgbClr val="FF572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8"/>
          <p:cNvSpPr txBox="1"/>
          <p:nvPr/>
        </p:nvSpPr>
        <p:spPr>
          <a:xfrm>
            <a:off x="3355300" y="1879850"/>
            <a:ext cx="6412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</a:rPr>
              <a:t>APRENDIZAJE AUTOMÁTICO</a:t>
            </a:r>
            <a:endParaRPr b="1" sz="1500">
              <a:solidFill>
                <a:schemeClr val="lt1"/>
              </a:solidFill>
            </a:endParaRPr>
          </a:p>
        </p:txBody>
      </p:sp>
      <p:sp>
        <p:nvSpPr>
          <p:cNvPr id="350" name="Google Shape;350;p48"/>
          <p:cNvSpPr/>
          <p:nvPr/>
        </p:nvSpPr>
        <p:spPr>
          <a:xfrm>
            <a:off x="3206025" y="2427025"/>
            <a:ext cx="3529500" cy="1525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8"/>
          <p:cNvSpPr txBox="1"/>
          <p:nvPr/>
        </p:nvSpPr>
        <p:spPr>
          <a:xfrm>
            <a:off x="3507700" y="2946650"/>
            <a:ext cx="6412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</a:rPr>
              <a:t>APRENDIZAJE PROFUNDO</a:t>
            </a:r>
            <a:endParaRPr b="1"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1187624" y="153753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¿Qué necesitamos?</a:t>
            </a:r>
            <a:endParaRPr/>
          </a:p>
        </p:txBody>
      </p:sp>
      <p:grpSp>
        <p:nvGrpSpPr>
          <p:cNvPr id="90" name="Google Shape;90;p17"/>
          <p:cNvGrpSpPr/>
          <p:nvPr/>
        </p:nvGrpSpPr>
        <p:grpSpPr>
          <a:xfrm>
            <a:off x="1882624" y="1293137"/>
            <a:ext cx="4697189" cy="1064492"/>
            <a:chOff x="0" y="0"/>
            <a:chExt cx="4697189" cy="1419322"/>
          </a:xfrm>
        </p:grpSpPr>
        <p:pic>
          <p:nvPicPr>
            <p:cNvPr descr="Google Shape;102;p15" id="91" name="Google Shape;9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598413" y="0"/>
              <a:ext cx="1098776" cy="1098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7"/>
            <p:cNvSpPr txBox="1"/>
            <p:nvPr/>
          </p:nvSpPr>
          <p:spPr>
            <a:xfrm>
              <a:off x="0" y="471922"/>
              <a:ext cx="3850500" cy="9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45720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Una cuenta de email en</a:t>
              </a:r>
              <a:endParaRPr/>
            </a:p>
          </p:txBody>
        </p:sp>
      </p:grpSp>
      <p:grpSp>
        <p:nvGrpSpPr>
          <p:cNvPr id="93" name="Google Shape;93;p17"/>
          <p:cNvGrpSpPr/>
          <p:nvPr/>
        </p:nvGrpSpPr>
        <p:grpSpPr>
          <a:xfrm>
            <a:off x="2277075" y="2349155"/>
            <a:ext cx="5602675" cy="914400"/>
            <a:chOff x="0" y="0"/>
            <a:chExt cx="5602675" cy="1219200"/>
          </a:xfrm>
        </p:grpSpPr>
        <p:pic>
          <p:nvPicPr>
            <p:cNvPr descr="Google Shape;105;p15" id="94" name="Google Shape;94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1219201" cy="1219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17"/>
            <p:cNvSpPr txBox="1"/>
            <p:nvPr/>
          </p:nvSpPr>
          <p:spPr>
            <a:xfrm>
              <a:off x="1195675" y="135893"/>
              <a:ext cx="4407000" cy="9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Acceso a </a:t>
              </a:r>
              <a:r>
                <a:rPr b="0" i="0" lang="es" sz="2400" u="sng" cap="none" strike="noStrike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5"/>
                </a:rPr>
                <a:t>http://ai2.appinventor.mit.edu/</a:t>
              </a:r>
              <a:endParaRPr/>
            </a:p>
          </p:txBody>
        </p:sp>
      </p:grpSp>
      <p:grpSp>
        <p:nvGrpSpPr>
          <p:cNvPr id="96" name="Google Shape;96;p17"/>
          <p:cNvGrpSpPr/>
          <p:nvPr/>
        </p:nvGrpSpPr>
        <p:grpSpPr>
          <a:xfrm>
            <a:off x="2398523" y="3460147"/>
            <a:ext cx="4774200" cy="1851652"/>
            <a:chOff x="-1" y="350530"/>
            <a:chExt cx="4774200" cy="2468870"/>
          </a:xfrm>
        </p:grpSpPr>
        <p:sp>
          <p:nvSpPr>
            <p:cNvPr id="97" name="Google Shape;97;p17"/>
            <p:cNvSpPr txBox="1"/>
            <p:nvPr/>
          </p:nvSpPr>
          <p:spPr>
            <a:xfrm>
              <a:off x="-1" y="350530"/>
              <a:ext cx="4774200" cy="9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Descargar MIT Ai2 Companion desde </a:t>
              </a:r>
              <a:endParaRPr/>
            </a:p>
          </p:txBody>
        </p:sp>
        <p:pic>
          <p:nvPicPr>
            <p:cNvPr descr="Google Shape;109;p15" id="98" name="Google Shape;98;p1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044425" y="381000"/>
              <a:ext cx="2438401" cy="24384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Google Shape;110;p15" id="99" name="Google Shape;99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09700" y="1458112"/>
            <a:ext cx="694444" cy="694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1;p15" id="100" name="Google Shape;100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09700" y="2372512"/>
            <a:ext cx="694444" cy="694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2;p15" id="101" name="Google Shape;101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09700" y="3286912"/>
            <a:ext cx="694444" cy="694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MIT AI Companion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1239699" y="991925"/>
            <a:ext cx="74991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/>
          <a:p>
            <a:pPr indent="0" lvl="0" marL="139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" sz="1600" u="none" cap="none" strike="noStrike">
                <a:solidFill>
                  <a:srgbClr val="000000"/>
                </a:solidFill>
              </a:rPr>
              <a:t>Descargar</a:t>
            </a:r>
            <a:r>
              <a:rPr b="0" i="0" lang="e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la aplicación “MIT AI2 Companion” del Play Store e </a:t>
            </a:r>
            <a:r>
              <a:rPr b="1" i="0" lang="es" sz="1600" u="none" cap="none" strike="noStrike">
                <a:solidFill>
                  <a:srgbClr val="000000"/>
                </a:solidFill>
              </a:rPr>
              <a:t>instalarla</a:t>
            </a:r>
            <a:r>
              <a:rPr b="0" i="0" lang="e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en el </a:t>
            </a:r>
            <a:r>
              <a:rPr b="1" i="0" lang="es" sz="1600" u="none" cap="none" strike="noStrike">
                <a:solidFill>
                  <a:srgbClr val="000000"/>
                </a:solidFill>
              </a:rPr>
              <a:t>celular</a:t>
            </a:r>
            <a:r>
              <a:rPr b="0" i="0" lang="e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sz="1600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086" y="2726723"/>
            <a:ext cx="796025" cy="7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1825" y="1528250"/>
            <a:ext cx="3170838" cy="3170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2411" y="2726711"/>
            <a:ext cx="796025" cy="7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Iniciar Sesión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 rotWithShape="1">
          <a:blip r:embed="rId3">
            <a:alphaModFix/>
          </a:blip>
          <a:srcRect b="4778" l="13838" r="12475" t="8348"/>
          <a:stretch/>
        </p:blipFill>
        <p:spPr>
          <a:xfrm>
            <a:off x="2464337" y="1270700"/>
            <a:ext cx="4945675" cy="3279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2972522" y="1270699"/>
            <a:ext cx="890400" cy="2982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Términos y condiciones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5053" l="12991" r="14143" t="9723"/>
          <a:stretch/>
        </p:blipFill>
        <p:spPr>
          <a:xfrm>
            <a:off x="2398375" y="1138175"/>
            <a:ext cx="5348323" cy="3518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4461438" y="4296019"/>
            <a:ext cx="12222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Pantalla de </a:t>
            </a: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Bienvenida</a:t>
            </a:r>
            <a:r>
              <a:rPr lang="es"/>
              <a:t>… Se puede saltear</a:t>
            </a:r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4946725" y="2819494"/>
            <a:ext cx="12222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 rotWithShape="1">
          <a:blip r:embed="rId3">
            <a:alphaModFix/>
          </a:blip>
          <a:srcRect b="10670" l="24594" r="21316" t="21665"/>
          <a:stretch/>
        </p:blipFill>
        <p:spPr>
          <a:xfrm>
            <a:off x="2464338" y="1134813"/>
            <a:ext cx="4945675" cy="3480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2993352" y="4087750"/>
            <a:ext cx="7656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1187624" y="205978"/>
            <a:ext cx="7499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None/>
            </a:pPr>
            <a:r>
              <a:rPr lang="es"/>
              <a:t>Pantalla de </a:t>
            </a:r>
            <a:r>
              <a:rPr b="1" i="0" lang="es" sz="32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Bienvenida</a:t>
            </a:r>
            <a:r>
              <a:rPr lang="es"/>
              <a:t>… Se puede saltear</a:t>
            </a: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993352" y="4087750"/>
            <a:ext cx="7656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b="10273" l="17312" r="17553" t="16813"/>
          <a:stretch/>
        </p:blipFill>
        <p:spPr>
          <a:xfrm>
            <a:off x="1959363" y="1063375"/>
            <a:ext cx="5955624" cy="3750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/>
          <p:nvPr/>
        </p:nvSpPr>
        <p:spPr>
          <a:xfrm>
            <a:off x="5106988" y="4212719"/>
            <a:ext cx="1222200" cy="360600"/>
          </a:xfrm>
          <a:prstGeom prst="ellipse">
            <a:avLst/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